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7" r:id="rId2"/>
    <p:sldId id="257" r:id="rId3"/>
    <p:sldId id="258" r:id="rId4"/>
    <p:sldId id="261" r:id="rId5"/>
    <p:sldId id="262" r:id="rId6"/>
    <p:sldId id="260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88" r:id="rId15"/>
    <p:sldId id="28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0" r:id="rId28"/>
    <p:sldId id="291" r:id="rId29"/>
    <p:sldId id="292" r:id="rId30"/>
    <p:sldId id="280" r:id="rId31"/>
    <p:sldId id="281" r:id="rId32"/>
    <p:sldId id="293" r:id="rId33"/>
    <p:sldId id="283" r:id="rId34"/>
    <p:sldId id="28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5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D5733-B881-453B-A057-FAAC9F93CFA0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D2B7E-ADBE-4CB9-BB14-D821C62A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005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D2B7E-ADBE-4CB9-BB14-D821C62AC4E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46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17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9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4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2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8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7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3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7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4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DFBF2-935C-438A-9238-3DA03C961D7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D90C0-866B-4DFD-B5B9-C35582FF0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26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746" y="1807028"/>
            <a:ext cx="9350228" cy="2219329"/>
          </a:xfrm>
        </p:spPr>
        <p:txBody>
          <a:bodyPr>
            <a:normAutofit fontScale="90000"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Hipertrofik kardiomiopatiyanın müalicəsində yeniliklər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advances in the management of hypertrophic cardiomyopathy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1766" y="3902949"/>
            <a:ext cx="9144000" cy="2860014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z-Latn-AZ" altLang="ru-RU" sz="2800" b="1" kern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Tofiq Cahangirov</a:t>
            </a:r>
            <a:r>
              <a:rPr lang="ru-RU" altLang="ru-RU" sz="2800" b="1" kern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az-Latn-AZ" altLang="ru-RU" sz="2800" b="1" kern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FESC</a:t>
            </a:r>
            <a:r>
              <a:rPr lang="ru-RU" altLang="ru-RU" sz="2100" b="1" kern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z-Latn-AZ" altLang="ru-RU" sz="2100" b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az-Latn-AZ" altLang="ru-RU" sz="2100" b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z-Latn-AZ" altLang="ru-RU" sz="2100" b="1" kern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Elmi-Tədqiqat Kardiologiya İnstitutu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az-Latn-AZ" altLang="ru-RU" sz="2100" b="1" kern="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z-Latn-AZ" altLang="ru-RU" sz="2100" kern="0" dirty="0" smtClean="0">
                <a:solidFill>
                  <a:srgbClr val="003366"/>
                </a:solidFill>
              </a:rPr>
              <a:t> </a:t>
            </a:r>
            <a:r>
              <a:rPr lang="az-Latn-AZ" altLang="ru-RU" sz="2100" kern="0" dirty="0">
                <a:solidFill>
                  <a:srgbClr val="003366"/>
                </a:solidFill>
              </a:rPr>
              <a:t>Azərbaycan Kardiologiya Cəmiyyətinin </a:t>
            </a:r>
            <a:r>
              <a:rPr lang="az-Latn-AZ" altLang="ru-RU" sz="2100" kern="0" dirty="0" smtClean="0">
                <a:solidFill>
                  <a:srgbClr val="003366"/>
                </a:solidFill>
              </a:rPr>
              <a:t>İdarə </a:t>
            </a:r>
            <a:r>
              <a:rPr lang="en-US" altLang="ru-RU" sz="2100" kern="0" dirty="0" smtClean="0">
                <a:solidFill>
                  <a:srgbClr val="003366"/>
                </a:solidFill>
              </a:rPr>
              <a:t>H</a:t>
            </a:r>
            <a:r>
              <a:rPr lang="az-Latn-AZ" altLang="ru-RU" sz="2100" kern="0" dirty="0" smtClean="0">
                <a:solidFill>
                  <a:srgbClr val="003366"/>
                </a:solidFill>
              </a:rPr>
              <a:t>eyətinin üzvü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z-Latn-AZ" altLang="ru-RU" sz="2100" kern="0" dirty="0" smtClean="0">
                <a:solidFill>
                  <a:srgbClr val="003366"/>
                </a:solidFill>
              </a:rPr>
              <a:t>Azərbaycan </a:t>
            </a:r>
            <a:r>
              <a:rPr lang="az-Latn-AZ" altLang="ru-RU" sz="2100" kern="0" dirty="0">
                <a:solidFill>
                  <a:srgbClr val="003366"/>
                </a:solidFill>
              </a:rPr>
              <a:t>Kardiologiya Cəmiyyətinin Sədri (2017-2019)</a:t>
            </a:r>
          </a:p>
          <a:p>
            <a:endParaRPr lang="az-Latn-AZ" dirty="0" smtClean="0"/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az-Latn-AZ" b="1" kern="0" dirty="0">
                <a:solidFill>
                  <a:srgbClr val="000000"/>
                </a:solidFill>
              </a:rPr>
              <a:t> </a:t>
            </a:r>
            <a:r>
              <a:rPr lang="az-Latn-AZ" b="1" kern="0" dirty="0" smtClean="0">
                <a:solidFill>
                  <a:srgbClr val="000000"/>
                </a:solidFill>
              </a:rPr>
              <a:t>                                                   </a:t>
            </a:r>
            <a:endParaRPr lang="az-Latn-AZ" b="1" kern="0" dirty="0">
              <a:solidFill>
                <a:srgbClr val="000000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az-Latn-AZ" b="1" kern="0" dirty="0">
                <a:solidFill>
                  <a:srgbClr val="000000"/>
                </a:solidFill>
              </a:rPr>
              <a:t>                                               </a:t>
            </a:r>
            <a:r>
              <a:rPr lang="az-Latn-AZ" b="1" kern="0" dirty="0" smtClean="0">
                <a:solidFill>
                  <a:srgbClr val="000000"/>
                </a:solidFill>
              </a:rPr>
              <a:t>      Bakı-2022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142" y="163178"/>
            <a:ext cx="1857153" cy="15383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9" y="-1"/>
            <a:ext cx="2186975" cy="16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Obstruktiv HKMP-nin medikal müalicəsi...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Vazodilatator olmayan beta-blokatorlar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Verapamil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Dizopiramid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Diltiazem</a:t>
            </a:r>
          </a:p>
          <a:p>
            <a:r>
              <a:rPr lang="az-Latn-AZ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Kiçik dozada ilgək və ya tiazid diuretikləri təngnəfəsliyi azltmaq məqsədi ilə... 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3971" y="1730608"/>
            <a:ext cx="5181600" cy="4235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346" y="3355905"/>
            <a:ext cx="6819900" cy="2609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Septal azaldıcı müalicə...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Max.medikal müalicəyə rəğmən, simptomları davam edən LVOT qradiyenti ≥50mm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 olan pasiyentlərdə septal azaltma müalicəsi (alkoqol ablasiya, septal miektomiya) tövsiyə olunur.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Əgər pasiyentdə digər kardiak cərrahi müdaxilələr də tələb olunursa, miektomiya daha çox tövsiyə olunur.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1962365"/>
            <a:ext cx="5417049" cy="4214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Kardiak pacing...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edikal </a:t>
            </a:r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müalicəyə 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refrakter </a:t>
            </a:r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simptomları davam edən LVOT qradiyenti ≥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50mm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g, sinus ritmində </a:t>
            </a:r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olan 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pasiyentlərdə </a:t>
            </a:r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alkoqol ablasiya, septal 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miektomiyaya əks göstəriş varsa, blokada yaranma riski yüksəkdirsə, kardiak pacing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kardiostimulyator) düşünülə bilər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4832"/>
            <a:ext cx="5181600" cy="4263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Septal azaldıcı müalicədən əvvəl nələr edilməli...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Şikayətlərin digər səbəbləri araşdırılmalı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Obstruksiyanın mexanizmi araşdırılmalı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Mitral qapaq anatomiya və funksiyası dəyərləndirilməli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Hipertrofiyanın dərəcəsi </a:t>
            </a:r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dəyərləndirilməli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31543"/>
            <a:ext cx="5181600" cy="3754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335" y="1825625"/>
            <a:ext cx="6374097" cy="4524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5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Septal miektomiya </a:t>
            </a:r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</a:t>
            </a:r>
            <a:r>
              <a:rPr lang="az-Latn-A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alkoqol </a:t>
            </a:r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ablasiyası..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Septal miektomiya və alkoqol ablasiyasına göstəriş eyni olsada, LVOTO qradiyentinin azalmasında və miokardda müdaxilə sonrası çapıq yaranması baxımından </a:t>
            </a:r>
            <a:r>
              <a:rPr lang="az-Latn-A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miektomiya daha üstün hesab olunur.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3764" y="1825625"/>
            <a:ext cx="4044288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579" y="1689922"/>
            <a:ext cx="5490657" cy="4487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78751"/>
            <a:ext cx="5185433" cy="1810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5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Kimlərdə ablasiya düşünülə </a:t>
            </a:r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bilər..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İrəli yaşda olan pasiyentlər</a:t>
            </a:r>
          </a:p>
          <a:p>
            <a:endParaRPr lang="az-Latn-A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Yanaşı xəstəliklərə bağlı cərrahi riski yüksək olanlarda</a:t>
            </a:r>
          </a:p>
          <a:p>
            <a:endParaRPr lang="az-Latn-A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Cərrahi müdaxilə istəməyən pasiyentlərdə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38" y="6311900"/>
            <a:ext cx="2258859" cy="143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HFpEF və non obstruktiv HKMP...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267413"/>
            <a:ext cx="5181600" cy="2736101"/>
          </a:xfrm>
        </p:spPr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NYHA II-IV f.s. HFpEF və non obstruktiv HKMP zamanı beta blokatorlar, verapamil, diltiazem</a:t>
            </a:r>
            <a:r>
              <a:rPr lang="az-Latn-A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Latn-AZ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kiçik </a:t>
            </a:r>
            <a:r>
              <a:rPr lang="az-Latn-A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dozada ilgək və ya tiazid </a:t>
            </a:r>
            <a:r>
              <a:rPr lang="az-Latn-AZ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diuretikləri</a:t>
            </a:r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simptomları azaltmaq üçün düşünülə bilər...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525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HFrEF və non obstruktiv HKMP...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ÜÇ-nın bazis müalicəsi AÇFİ ya ARB, beta blokator, MRA hospitalizasiya, qəfil ölüm riskini azaltmaq üçün düşünülməlidir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Permanent AF varsa, kiçik dozada diqoksin düşünülə bilər.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45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 müalicəsi...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8"/>
          </a:xfrm>
        </p:spPr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LVOT qradiyenti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və refrakter simptomları olan HFrEF və LBBB, QRS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&gt;120msan zaman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ı CRT düşünülə bilər...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4119" y="1825625"/>
            <a:ext cx="5181600" cy="4351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Kardiak transplantasiya...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NYHA III-IV f.s. ÜÇ olan uyğun pasiyentlərdə kardiak transplantasiya düşünülə bilər...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00719"/>
            <a:ext cx="5181600" cy="2722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37" y="6134173"/>
            <a:ext cx="4790898" cy="355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HKMP NƏDİR..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HKMP ikincili səbəblərlə izah olunmayan sol mədəciyin hipertrofiyası və qorunub saxlanmış və ya artan atım fraksiyasına (AF) malik genişlənməmiş sol mədəciyin hipertrofiyası ilə xarakterizə olunan genetik bir xəstəlikdir.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1218" y="1825625"/>
            <a:ext cx="3575407" cy="39895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5218" y="617696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z-Latn-AZ" sz="1400" dirty="0" smtClean="0"/>
              <a:t>Circulation Research. 2017;121:749–770</a:t>
            </a:r>
          </a:p>
          <a:p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Anginoz ağrılar zamanı...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HKMP zamanı mikrovaskulyar koronar pozğunluqlar zamanı anginoz ağrılarda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blokatorlar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Kalsium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ant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nistl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Oral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nitratlar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(LVOTO v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ə obstruktiv koronar xəstəlik yoxdursa)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21269"/>
            <a:ext cx="5181600" cy="2535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37" y="6134173"/>
            <a:ext cx="4790898" cy="355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 və HKMP...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Mütləq oral antikoaqulyasiya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HAS-BLED skoru ilə qanama riski dəyərləndirilməli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Sinus ritminin bərpası (kardioversiya ya farmokoloji) yeni başlayan AF-də düşünülə bilər...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Nəbz kontrolu üçün beta-blokator və kalsium antaqonistləri tövsiyə olunur.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4"/>
            <a:ext cx="5181600" cy="4215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Kateter ablasiya...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az-Latn-AZ" dirty="0" smtClean="0"/>
              <a:t>L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A-nın ciddi dilatasiyası və anti aritmik müalicəyə refrakter və ya qəbul edə bilməyən pasiyentlərdə kateter ablasiya düşünülməlidir...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468420" cy="4486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 və klopidoqrel...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Oral antikoaqulyant qəbul etməkdən imtina edən aşağı qanama riski olan pasiyentlər aspirin 75-100mg + klopidoqrel 75mg kombinasiyası düşünülməlidir...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560888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ICD və HKMP...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Birincili qorunma məqsədi ilə yüksək riskli pasiyentlərdə, ikincili qorunma məqsədi ilə VT və ya VF-yə bağlı kardiak arrest keçirmiş, senkop və hemodinamik pozğunluğa səbəb olan davamsız VT epizodları olan pasiyentlərdə tövsiyə olunur.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5763" y="1609869"/>
            <a:ext cx="5488969" cy="4567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90688"/>
            <a:ext cx="5822772" cy="4505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EXPLORER-HCM tədqiqatı...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5185" y="2167847"/>
            <a:ext cx="5181600" cy="262798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01805"/>
            <a:ext cx="5181600" cy="3798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EXPLORER-HCM tədqiqatı...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6281" y="2198684"/>
            <a:ext cx="5181600" cy="3605220"/>
          </a:xfrm>
          <a:prstGeom prst="rect">
            <a:avLst/>
          </a:prstGeom>
        </p:spPr>
      </p:pic>
      <p:pic>
        <p:nvPicPr>
          <p:cNvPr id="1026" name="Picture 2" descr="Mavacamten for treatment of symptomatic obstructive hypertrophic  cardiomyopathy (EXPLORER-HCM): a randomised, double-blind,  placebo-controlled, phase 3 trial - The Lanc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96" y="1825625"/>
            <a:ext cx="44517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921" y="6403325"/>
            <a:ext cx="2132685" cy="261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EXPLORER-HCM tədqiqatı...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728" y="1858675"/>
            <a:ext cx="7605417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07287" y="2431553"/>
            <a:ext cx="4179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 Pro-BNP və tropin I səviyyələrində də anlamlı azalma izlənildi, proqnozu da yaxşılaşdıra bilər...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921" y="6403325"/>
            <a:ext cx="2132685" cy="261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593" y="339802"/>
            <a:ext cx="10515600" cy="1325563"/>
          </a:xfrm>
        </p:spPr>
        <p:txBody>
          <a:bodyPr/>
          <a:lstStyle/>
          <a:p>
            <a:r>
              <a:rPr lang="az-Latn-A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EXPLORER-HCM </a:t>
            </a:r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tədqiqatı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diastolik funksiya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651" y="1858676"/>
            <a:ext cx="915069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921" y="6403325"/>
            <a:ext cx="2132685" cy="261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108" y="230188"/>
            <a:ext cx="1542361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7" y="297455"/>
            <a:ext cx="11989046" cy="6169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2645" y="1465243"/>
            <a:ext cx="288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Mavacamtendən əvvəl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8835527" y="1953488"/>
            <a:ext cx="2798285" cy="4847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8807" y="4136700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Latn-AZ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Mavacamtendən sonra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92877" y="4506032"/>
            <a:ext cx="2864386" cy="407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 gəlmə tezliyi...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46151" cy="4351338"/>
          </a:xfrm>
        </p:spPr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500-də 1 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KMP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-nin rast gəlinməsi  CARDIA (Gənc Yetkinlərdə Koronar Arteriya Riskinin İnkişafı) kohort tədqiqatında toplanmış məlumatlara əsaslanır 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Latn-AZ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 tədqiqatda 23-35 yaş arasında  4111 insanda standart exokardioqrafik analizlər aparılmışdır.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8059" y="6311900"/>
            <a:ext cx="2714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i="0" dirty="0" smtClean="0">
                <a:solidFill>
                  <a:srgbClr val="2E2E2E"/>
                </a:solidFill>
                <a:effectLst/>
              </a:rPr>
              <a:t>Circulation, 92 (1995), pp. 785-789</a:t>
            </a:r>
            <a:endParaRPr lang="ru-RU" sz="1400" dirty="0"/>
          </a:p>
        </p:txBody>
      </p:sp>
      <p:pic>
        <p:nvPicPr>
          <p:cNvPr id="1028" name="Picture 4" descr="Clinical Course and Management of Hypertrophic Cardiomyopathy | NEJ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83" y="2157574"/>
            <a:ext cx="5969286" cy="33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Mavacamtenin </a:t>
            </a:r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təsir mexanizmi...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ffect of Mavacamten on Echocardiographic Features in Symptomatic Patients  With Obstructive Hypertrophic Cardiomyopathy - ScienceDirec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31" y="1959189"/>
            <a:ext cx="472696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4400" y="1839074"/>
            <a:ext cx="5229546" cy="3010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VALOR-HCM tədqiqatı...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lfonso Valle on Twitter: &quot;🎙VALOR-HCM trial 👉Mavacamten Significantly ⤵️  Need For Surgical Intervention in Patients With Obstructive HCM #ACC22  #ACCRME @radcliffeCARDIO @secardiologia https://t.co/9JQuAVkGlD&quot; / Twit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05" y="1690687"/>
            <a:ext cx="7414352" cy="46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VALOR-HCM tədqiqatı...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800" y="1825624"/>
            <a:ext cx="7930887" cy="4597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Yekun olaraq...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Erkən və düzgün diaqnostika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Ani ölüm risk stratifikasiyası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Klinik simptomların  dəyərləndirilməsi və təqibi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Klinika, ağırlıq dərəcəsi, yanaşı xəstəliklər, ani ölüm riskinin dərəcəsinə əsasən müvafiq müalicə taktikası tətbiq edilməlidir...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Miozin inhibitorları gələcəkdə obstruktiv HKMP zamanı septal azaldıcı müalicənin (septal alkoqol ablasiya, septal miektomiya) tətbiq sahəsini azalda bilər...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83" y="5026677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az-Latn-A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Diqqətinizə görə təşəkkür edirəm</a:t>
            </a:r>
            <a:r>
              <a:rPr lang="az-Latn-AZ" b="1" dirty="0" smtClean="0">
                <a:latin typeface="+mn-lt"/>
              </a:rPr>
              <a:t>!</a:t>
            </a:r>
            <a:endParaRPr lang="en-US" b="1" dirty="0">
              <a:latin typeface="+mn-lt"/>
            </a:endParaRPr>
          </a:p>
        </p:txBody>
      </p:sp>
      <p:pic>
        <p:nvPicPr>
          <p:cNvPr id="40963" name="Content Placeholder 5" descr="C916FC4E-BBB3-4990-8717-B8374A1CCD78_w987_r1_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8646" y="231160"/>
            <a:ext cx="8072438" cy="4538663"/>
          </a:xfrm>
        </p:spPr>
      </p:pic>
      <p:pic>
        <p:nvPicPr>
          <p:cNvPr id="4" name="Picture 2" descr="Image result for thank yo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99" y="4769823"/>
            <a:ext cx="3648501" cy="20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HKMP-nın genetik səbəbləri...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935234"/>
            <a:ext cx="4473539" cy="1852523"/>
          </a:xfrm>
        </p:spPr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Miozin bağlayıcı C3 zülal və miozon ağır zəncir 7 zülalında baş verən genetik mutasiyalar HKMP-nın əsas genetik səbəbi hesab olunur...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5029" y="1993188"/>
            <a:ext cx="6067746" cy="4428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HKMP zamanı diaqnostik yanaşma...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Klinik dəyərləndirmə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EKQ, EXOkq, MRT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Spesifik xəstəliyə(amiloidoz,depo xəstəlikləri və s.) şübhə varsa, müvafiq müayinə və analizlər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Genetik test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Endomiokardial biopsiya (iltihab və depo xəstəlikləri)</a:t>
            </a:r>
          </a:p>
          <a:p>
            <a:pPr marL="0" indent="0">
              <a:buNone/>
            </a:pP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az-Latn-A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Diaqnostik nəticələr müalicə yanaşmasını təmin edir.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3124" y="1941816"/>
            <a:ext cx="5506948" cy="4235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Fenotipik oxşarlıq və müalicə yanaşması...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Fabri xəstəliyi (lipid depolaşması) – enzim əvəzedici müalicə</a:t>
            </a:r>
          </a:p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Amiloidoz (amilod depolaşması) – xəstəliyin proqressivləşməməsi üçün nizamlayıcı müalicə</a:t>
            </a:r>
          </a:p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Arterial hipertenziya – təzyiq əleyhinə müalicə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937" y="6134173"/>
            <a:ext cx="4790898" cy="3554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HKMP müalicə yanaşması...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1930" y="1690688"/>
            <a:ext cx="5485482" cy="4555876"/>
          </a:xfrm>
        </p:spPr>
        <p:txBody>
          <a:bodyPr>
            <a:normAutofit fontScale="92500" lnSpcReduction="10000"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Həyat tərzi dəyişiklikləri 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Ailə üzvləri – genetik test və ailə skrinninqi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Simptom və aritmiyaların farmakoloji kontrolu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Simptom kontrolu üçün septal azaldıcı müalicə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AF-nin transkateter ablasiyası (seçilmiş pasiyentlərdə)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Ani ürək ölümünün qarşısını almaq üçün risk stratifikasiyası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ÜÇ-nın qabaqcıl müalicəsi transplantasiya daxil olmaqla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8333" y="1690688"/>
            <a:ext cx="5640511" cy="4669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333" y="6359703"/>
            <a:ext cx="4021970" cy="316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HKMP-nın LVOT qradiyentinə görə növləri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obstruktiv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ə non obstruktiv HKMP</a:t>
            </a:r>
          </a:p>
          <a:p>
            <a:pPr marL="0" indent="0">
              <a:buNone/>
            </a:pPr>
            <a:endParaRPr lang="az-Latn-A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Müalicə yanaşması bir qədər fərqlənir...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1825625"/>
            <a:ext cx="5540339" cy="4195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Obstruktiv HKMP zamanı yanaşma...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5079" y="1962363"/>
            <a:ext cx="5454721" cy="287676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LVOTO olan HKMP pasiyentlərdə arterial və venoz dilatatorlarından ( nitratlar, fosfodiesteraza inhibitorları) qaçınılmalı və diqoksin əks göstərişdir</a:t>
            </a:r>
          </a:p>
          <a:p>
            <a:r>
              <a:rPr lang="az-Latn-A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 və LVOTO zamanı sinus ritminin bərpası və ya nəbz kontrolu invaziv müalicələrdən əvvəl düşünülməlidir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37" y="6134173"/>
            <a:ext cx="4790898" cy="355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58" y="230188"/>
            <a:ext cx="1575412" cy="1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3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875</Words>
  <Application>Microsoft Office PowerPoint</Application>
  <PresentationFormat>Custom</PresentationFormat>
  <Paragraphs>113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Тема Office</vt:lpstr>
      <vt:lpstr>Hipertrofik kardiomiopatiyanın müalicəsində yeniliklər Recent advances in the management of hypertrophic cardiomyopathy  </vt:lpstr>
      <vt:lpstr>HKMP NƏDİR..?</vt:lpstr>
      <vt:lpstr>Rast gəlmə tezliyi...</vt:lpstr>
      <vt:lpstr>HKMP-nın genetik səbəbləri...</vt:lpstr>
      <vt:lpstr>HKMP zamanı diaqnostik yanaşma...</vt:lpstr>
      <vt:lpstr>Fenotipik oxşarlıq və müalicə yanaşması...</vt:lpstr>
      <vt:lpstr>HKMP müalicə yanaşması...</vt:lpstr>
      <vt:lpstr>HKMP-nın LVOT qradiyentinə görə növləri</vt:lpstr>
      <vt:lpstr>Obstruktiv HKMP zamanı yanaşma...</vt:lpstr>
      <vt:lpstr>Obstruktiv HKMP-nin medikal müalicəsi...</vt:lpstr>
      <vt:lpstr>Septal azaldıcı müalicə...</vt:lpstr>
      <vt:lpstr>Kardiak pacing...</vt:lpstr>
      <vt:lpstr>Septal azaldıcı müalicədən əvvəl nələr edilməli...</vt:lpstr>
      <vt:lpstr>Septal miektomiya ya alkoqol ablasiyası..?</vt:lpstr>
      <vt:lpstr>Kimlərdə ablasiya düşünülə bilər..?</vt:lpstr>
      <vt:lpstr>HFpEF və non obstruktiv HKMP...</vt:lpstr>
      <vt:lpstr>HFrEF və non obstruktiv HKMP...</vt:lpstr>
      <vt:lpstr>CRT müalicəsi...</vt:lpstr>
      <vt:lpstr>Kardiak transplantasiya...</vt:lpstr>
      <vt:lpstr>Anginoz ağrılar zamanı...</vt:lpstr>
      <vt:lpstr>AF və HKMP...</vt:lpstr>
      <vt:lpstr>Kateter ablasiya...</vt:lpstr>
      <vt:lpstr>Aspirin və klopidoqrel...</vt:lpstr>
      <vt:lpstr>ICD və HKMP...</vt:lpstr>
      <vt:lpstr>EXPLORER-HCM tədqiqatı...</vt:lpstr>
      <vt:lpstr>EXPLORER-HCM tədqiqatı...</vt:lpstr>
      <vt:lpstr>EXPLORER-HCM tədqiqatı...</vt:lpstr>
      <vt:lpstr>EXPLORER-HCM tədqiqatı: diastolik funksiya</vt:lpstr>
      <vt:lpstr>PowerPoint Presentation</vt:lpstr>
      <vt:lpstr>Mavacamtenin təsir mexanizmi...</vt:lpstr>
      <vt:lpstr>VALOR-HCM tədqiqatı...</vt:lpstr>
      <vt:lpstr>VALOR-HCM tədqiqatı...</vt:lpstr>
      <vt:lpstr>Yekun olaraq...</vt:lpstr>
      <vt:lpstr>Diqqətinizə görə təşəkkür edirəm!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HP</cp:lastModifiedBy>
  <cp:revision>44</cp:revision>
  <dcterms:created xsi:type="dcterms:W3CDTF">2022-11-19T19:54:49Z</dcterms:created>
  <dcterms:modified xsi:type="dcterms:W3CDTF">2022-12-09T20:00:17Z</dcterms:modified>
</cp:coreProperties>
</file>